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2" r:id="rId6"/>
    <p:sldId id="260" r:id="rId7"/>
    <p:sldId id="259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524BC-72E2-42F6-932D-72C1B0B3A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C18104-2593-43AC-997D-A12779CA1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31D10-22CA-41DE-8994-0694D788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96826-BB3C-41F8-92A8-B5975F95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537B5-E4EB-4EBF-A95A-A9E0F665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9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B97A6-3813-4F12-ACF5-55587967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C543F2-965F-4D7C-82C6-EF493BCEF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CCD81A-08D4-4171-9FF7-4325A55D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885E6-8E1D-483B-BADB-B8C65DAE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47D7B-F74B-4865-9A0B-54BF3052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76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C5EFBC-75BF-4BA3-B05F-D4BD21E11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1460AF-07BD-4356-A520-2B0984420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64A91-7F96-449A-A8C8-0C738709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CAC05-DEB9-4D18-B568-778517C6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830BEA-D7F4-4591-AD34-A7DBE06E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5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67107-B8F3-4F4A-9436-55D5BA86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3C493C-E856-48BA-9E49-34F9D5CDC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97470F-ADC8-4AF8-8156-6E56B279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8276D-4D09-4CD2-BA35-DC47DA3A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131B5-720B-40E8-AD96-52A11165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8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D4B9A-8AF8-4AF2-B994-08A1981C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9C8FDD-F5BE-4873-9E6B-32597F9E7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0D920-0D17-4E5C-9B8B-6454AE4A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50270B-67F8-427B-B65B-C911EFC4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CD0C3-FEB2-452B-904F-30B18172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37188-9921-4342-AF06-3D850921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CD8A8-0D99-4FF8-A255-690E2FFA1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245ED0-A2A4-43B3-A4CA-4BC7A254F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054E96-6A4D-402C-A61F-C78D7296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718099-F210-4735-8CE0-7D5E0DF7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F65C21-1179-4E19-9694-6F9624FE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78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90B01-6709-4B07-964F-4C9D6EFC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615E3-A3F2-4E5B-B107-99DE9DCBF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C29B-9257-45A0-994B-E4B720BBA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BC877C-4E3D-428C-9AFF-A23EE675C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D98636-7757-4DAF-A8AA-C28B69F42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0435E4-EFE4-4CF4-BC82-ED0C04A9F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BFCE66-CDA4-472B-9E3A-18B5AA2E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292E21-9012-491B-B24A-6119217E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42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B4E07-2F9D-4A62-AFAB-2D37571D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62A5B2-4A03-4F1F-BBE0-5963167C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7526F8-0751-43F1-9E8C-92A8B0AD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85A2-EB80-407E-A63F-86E8349C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27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5258A2-A122-471D-BFA8-500DF902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E4F7E4-AB2C-459A-BF04-E3C6CE9B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B535CB-4AD8-4A05-AAF2-A0248896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9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413AF-76BD-48FD-BE2A-F6AD85CA2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95F2B-A02C-4CD9-8A85-7CC103EE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F55745-ED1E-40A7-9D32-43A9BCFC1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E56F4C-9277-45BF-B4CF-749CE7DF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6767F0-C2C3-4B51-BC93-5802C30F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D03EE3-5FDE-4EA6-AC97-56FAC898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77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B8748-5B62-4C6F-82F2-2DF600FC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AA83EA-EAA1-4449-8F89-4046F9DFB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53A45B-E97D-4559-A7ED-992AEBB29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845B5-5FC4-4633-98A5-2A3BA8635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DABF36-4CCB-4F66-852D-06C721B7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0E0B70-4C8A-45AE-839C-33F8D7C8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3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5A67B8-5E39-4039-A55A-62A6963E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0CC5CF-4729-4B72-9888-FDA604B2A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F3176-6394-4835-A27D-7CBEA3A2E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3F19E-7689-4BA9-9A9E-F2E4A5A48EE8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DA8AA-17C8-445C-A50D-85FF0AE6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5DA2E-B382-46BE-AB88-900C5B34B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81C40-C46D-43B4-A4EA-C00B71BDC3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13E55-29B7-4F67-AC0A-892C99F490A9}"/>
              </a:ext>
            </a:extLst>
          </p:cNvPr>
          <p:cNvSpPr txBox="1"/>
          <p:nvPr/>
        </p:nvSpPr>
        <p:spPr>
          <a:xfrm>
            <a:off x="2730500" y="12700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디펜스 게임 기획안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08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5D67ED-FBAF-4D66-ACCB-02CD28CF9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2" b="12592"/>
          <a:stretch/>
        </p:blipFill>
        <p:spPr>
          <a:xfrm>
            <a:off x="210127" y="241300"/>
            <a:ext cx="2805545" cy="513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AABD9-65E9-4FC7-859A-8A352EB7E860}"/>
              </a:ext>
            </a:extLst>
          </p:cNvPr>
          <p:cNvSpPr txBox="1"/>
          <p:nvPr/>
        </p:nvSpPr>
        <p:spPr>
          <a:xfrm>
            <a:off x="3130550" y="336550"/>
            <a:ext cx="280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랜덤 다이스 </a:t>
            </a:r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ko-KR" altLang="en-US" dirty="0" err="1"/>
              <a:t>버젼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D427D-84CC-4D9F-8A46-FE5E9F90A476}"/>
              </a:ext>
            </a:extLst>
          </p:cNvPr>
          <p:cNvSpPr txBox="1"/>
          <p:nvPr/>
        </p:nvSpPr>
        <p:spPr>
          <a:xfrm>
            <a:off x="3130550" y="914400"/>
            <a:ext cx="4768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장르 </a:t>
            </a:r>
            <a:r>
              <a:rPr lang="en-US" altLang="ko-KR" sz="1400" dirty="0"/>
              <a:t>: </a:t>
            </a:r>
            <a:r>
              <a:rPr lang="ko-KR" altLang="en-US" sz="1400" dirty="0"/>
              <a:t>디펜스</a:t>
            </a:r>
            <a:endParaRPr lang="en-US" altLang="ko-KR" sz="1400" dirty="0"/>
          </a:p>
          <a:p>
            <a:r>
              <a:rPr lang="ko-KR" altLang="en-US" sz="1400" dirty="0"/>
              <a:t>개발 기간 </a:t>
            </a:r>
            <a:r>
              <a:rPr lang="en-US" altLang="ko-KR" sz="1400" dirty="0"/>
              <a:t>(</a:t>
            </a:r>
            <a:r>
              <a:rPr lang="ko-KR" altLang="en-US" sz="1400" dirty="0"/>
              <a:t>예상</a:t>
            </a:r>
            <a:r>
              <a:rPr lang="en-US" altLang="ko-KR" sz="1400" dirty="0"/>
              <a:t>) : 22</a:t>
            </a:r>
            <a:r>
              <a:rPr lang="ko-KR" altLang="en-US" sz="1400" dirty="0"/>
              <a:t>년 </a:t>
            </a:r>
            <a:r>
              <a:rPr lang="en-US" altLang="ko-KR" sz="1400" dirty="0"/>
              <a:t>10</a:t>
            </a:r>
            <a:r>
              <a:rPr lang="ko-KR" altLang="en-US" sz="1400" dirty="0"/>
              <a:t>월 </a:t>
            </a:r>
            <a:r>
              <a:rPr lang="en-US" altLang="ko-KR" sz="1400" dirty="0"/>
              <a:t>22</a:t>
            </a:r>
            <a:r>
              <a:rPr lang="ko-KR" altLang="en-US" sz="1400" dirty="0"/>
              <a:t>일 </a:t>
            </a:r>
            <a:r>
              <a:rPr lang="en-US" altLang="ko-KR" sz="1400" dirty="0"/>
              <a:t>~ 22</a:t>
            </a:r>
            <a:r>
              <a:rPr lang="ko-KR" altLang="en-US" sz="1400" dirty="0"/>
              <a:t>년 말</a:t>
            </a:r>
            <a:endParaRPr lang="en-US" altLang="ko-KR" sz="1400" dirty="0"/>
          </a:p>
          <a:p>
            <a:r>
              <a:rPr lang="ko-KR" altLang="en-US" sz="1400" dirty="0"/>
              <a:t>개발 엔진 </a:t>
            </a:r>
            <a:r>
              <a:rPr lang="en-US" altLang="ko-KR" sz="1400" dirty="0"/>
              <a:t>: </a:t>
            </a:r>
            <a:r>
              <a:rPr lang="ko-KR" altLang="en-US" sz="1400" dirty="0"/>
              <a:t>유니티 </a:t>
            </a:r>
            <a:r>
              <a:rPr lang="en-US" altLang="ko-KR" sz="1400" dirty="0"/>
              <a:t>(2021.3.11f1</a:t>
            </a:r>
            <a:r>
              <a:rPr lang="ko-KR" altLang="en-US" sz="1400" dirty="0"/>
              <a:t> 버전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타겟 플랫폼 </a:t>
            </a:r>
            <a:r>
              <a:rPr lang="en-US" altLang="ko-KR" sz="1400" dirty="0"/>
              <a:t>: PC, </a:t>
            </a:r>
            <a:r>
              <a:rPr lang="ko-KR" altLang="en-US" sz="1400" dirty="0"/>
              <a:t>안드로이드 크로스 플랫폼</a:t>
            </a:r>
            <a:endParaRPr lang="en-US" altLang="ko-KR" sz="1400" dirty="0"/>
          </a:p>
          <a:p>
            <a:r>
              <a:rPr lang="en-US" altLang="ko-KR" sz="1400" dirty="0"/>
              <a:t>	- 1</a:t>
            </a:r>
            <a:r>
              <a:rPr lang="ko-KR" altLang="en-US" sz="1400" dirty="0"/>
              <a:t>차 </a:t>
            </a:r>
            <a:r>
              <a:rPr lang="en-US" altLang="ko-KR" sz="1400" dirty="0"/>
              <a:t>PC</a:t>
            </a:r>
            <a:r>
              <a:rPr lang="ko-KR" altLang="en-US" sz="1400" dirty="0" err="1"/>
              <a:t>버젼</a:t>
            </a:r>
            <a:endParaRPr lang="en-US" altLang="ko-KR" sz="1400" dirty="0"/>
          </a:p>
          <a:p>
            <a:r>
              <a:rPr lang="ko-KR" altLang="en-US" sz="1400" dirty="0"/>
              <a:t>플레이 </a:t>
            </a:r>
            <a:r>
              <a:rPr lang="en-US" altLang="ko-KR" sz="1400" dirty="0"/>
              <a:t>: </a:t>
            </a:r>
            <a:r>
              <a:rPr lang="ko-KR" altLang="en-US" sz="1400" dirty="0"/>
              <a:t>싱글 </a:t>
            </a:r>
            <a:r>
              <a:rPr lang="en-US" altLang="ko-KR" sz="1400" dirty="0"/>
              <a:t>&amp; </a:t>
            </a:r>
            <a:r>
              <a:rPr lang="ko-KR" altLang="en-US" sz="1400" dirty="0"/>
              <a:t>멀티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코옵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927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AE5497-02B9-4C83-A99A-C79CC83AD53E}"/>
              </a:ext>
            </a:extLst>
          </p:cNvPr>
          <p:cNvSpPr txBox="1"/>
          <p:nvPr/>
        </p:nvSpPr>
        <p:spPr>
          <a:xfrm>
            <a:off x="485775" y="276225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큐브 시스템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C8222-18B7-4A23-B7D3-B7982BAE0941}"/>
              </a:ext>
            </a:extLst>
          </p:cNvPr>
          <p:cNvSpPr txBox="1"/>
          <p:nvPr/>
        </p:nvSpPr>
        <p:spPr>
          <a:xfrm>
            <a:off x="485775" y="952500"/>
            <a:ext cx="101886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기본 공격력</a:t>
            </a:r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공격 속도</a:t>
            </a:r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타겟 우선 순위 </a:t>
            </a:r>
            <a:r>
              <a:rPr lang="en-US" altLang="ko-KR" sz="1600" dirty="0"/>
              <a:t>: </a:t>
            </a:r>
            <a:r>
              <a:rPr lang="ko-KR" altLang="en-US" sz="1600" dirty="0"/>
              <a:t>무작위 </a:t>
            </a:r>
            <a:r>
              <a:rPr lang="en-US" altLang="ko-KR" sz="1600" dirty="0"/>
              <a:t>, </a:t>
            </a:r>
            <a:r>
              <a:rPr lang="ko-KR" altLang="en-US" sz="1600" dirty="0"/>
              <a:t>맨 앞</a:t>
            </a:r>
            <a:r>
              <a:rPr lang="en-US" altLang="ko-KR" sz="1600" dirty="0"/>
              <a:t>, </a:t>
            </a:r>
            <a:r>
              <a:rPr lang="ko-KR" altLang="en-US" sz="1600" dirty="0"/>
              <a:t>맨 뒤</a:t>
            </a:r>
            <a:r>
              <a:rPr lang="en-US" altLang="ko-KR" sz="1600" dirty="0"/>
              <a:t>, </a:t>
            </a:r>
            <a:r>
              <a:rPr lang="ko-KR" altLang="en-US" sz="1600" dirty="0"/>
              <a:t>가장 체력 많은 적</a:t>
            </a:r>
            <a:r>
              <a:rPr lang="en-US" altLang="ko-KR" sz="1600" dirty="0"/>
              <a:t>, </a:t>
            </a:r>
            <a:r>
              <a:rPr lang="ko-KR" altLang="en-US" sz="1600" dirty="0"/>
              <a:t>가장 </a:t>
            </a:r>
            <a:r>
              <a:rPr lang="ko-KR" altLang="en-US" sz="1600" dirty="0" err="1"/>
              <a:t>적은적</a:t>
            </a:r>
            <a:r>
              <a:rPr lang="en-US" altLang="ko-KR" sz="1600" dirty="0"/>
              <a:t>, </a:t>
            </a:r>
            <a:r>
              <a:rPr lang="ko-KR" altLang="en-US" sz="1600" dirty="0"/>
              <a:t>가까운 적 등</a:t>
            </a:r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특수 효과 </a:t>
            </a:r>
            <a:r>
              <a:rPr lang="en-US" altLang="ko-KR" sz="1600" dirty="0"/>
              <a:t>: </a:t>
            </a:r>
            <a:r>
              <a:rPr lang="ko-KR" altLang="en-US" sz="1600" dirty="0"/>
              <a:t>추가피해</a:t>
            </a:r>
            <a:r>
              <a:rPr lang="en-US" altLang="ko-KR" sz="1600" dirty="0"/>
              <a:t>, </a:t>
            </a:r>
            <a:r>
              <a:rPr lang="ko-KR" altLang="en-US" sz="1600" dirty="0"/>
              <a:t>공격력 증가</a:t>
            </a:r>
            <a:r>
              <a:rPr lang="en-US" altLang="ko-KR" sz="1600" dirty="0"/>
              <a:t>, </a:t>
            </a:r>
            <a:r>
              <a:rPr lang="ko-KR" altLang="en-US" sz="1600" dirty="0"/>
              <a:t>공격속도 증가</a:t>
            </a:r>
            <a:r>
              <a:rPr lang="en-US" altLang="ko-KR" sz="1600" dirty="0"/>
              <a:t>, </a:t>
            </a:r>
            <a:r>
              <a:rPr lang="ko-KR" altLang="en-US" sz="1600" dirty="0"/>
              <a:t>적 이동속도 저하 등등 각 큐브에 맞는 효과</a:t>
            </a:r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 err="1"/>
              <a:t>쿨타임</a:t>
            </a:r>
            <a:r>
              <a:rPr lang="en-US" altLang="ko-KR" sz="1600" dirty="0"/>
              <a:t> : </a:t>
            </a:r>
            <a:r>
              <a:rPr lang="ko-KR" altLang="en-US" sz="1600" dirty="0"/>
              <a:t>각 큐브 별 특수 효과 관련 시간 </a:t>
            </a:r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ko-KR" altLang="en-US" sz="1600" dirty="0"/>
              <a:t>크리티컬 확률 </a:t>
            </a:r>
            <a:r>
              <a:rPr lang="en-US" altLang="ko-KR" sz="1600" dirty="0"/>
              <a:t>(</a:t>
            </a:r>
            <a:r>
              <a:rPr lang="ko-KR" altLang="en-US" sz="1600" dirty="0"/>
              <a:t>개인적으로 추가</a:t>
            </a:r>
            <a:r>
              <a:rPr lang="en-US" altLang="ko-KR" sz="1600" dirty="0"/>
              <a:t>) :</a:t>
            </a:r>
            <a:r>
              <a:rPr lang="ko-KR" altLang="en-US" sz="1600" dirty="0"/>
              <a:t> 원작에서는 플레이어 자체의 전체 큐브 업그레이드 단계에 따라 상승하지만 그냥 큐브 각자 가지고 있는 것으로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55CDA2-4253-41BE-96B4-03856219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95" y="3537361"/>
            <a:ext cx="3096057" cy="15051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008D4D-AE7F-499D-B9C8-75E76842E9D5}"/>
              </a:ext>
            </a:extLst>
          </p:cNvPr>
          <p:cNvGrpSpPr/>
          <p:nvPr/>
        </p:nvGrpSpPr>
        <p:grpSpPr>
          <a:xfrm>
            <a:off x="364424" y="3429000"/>
            <a:ext cx="3291101" cy="1613521"/>
            <a:chOff x="290298" y="3182407"/>
            <a:chExt cx="3291101" cy="16135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AECC7FC-BE21-43EA-8ECE-59F54272E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98" y="3290768"/>
              <a:ext cx="3077004" cy="15051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4C9C49-12ED-4B0F-92E6-DCBCEEED3188}"/>
                </a:ext>
              </a:extLst>
            </p:cNvPr>
            <p:cNvSpPr txBox="1"/>
            <p:nvPr/>
          </p:nvSpPr>
          <p:spPr>
            <a:xfrm>
              <a:off x="290298" y="3182407"/>
              <a:ext cx="92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46396B-FD42-428E-B709-98784134D6FA}"/>
                </a:ext>
              </a:extLst>
            </p:cNvPr>
            <p:cNvSpPr txBox="1"/>
            <p:nvPr/>
          </p:nvSpPr>
          <p:spPr>
            <a:xfrm>
              <a:off x="2657474" y="3337307"/>
              <a:ext cx="92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789C34-8E66-41C2-9B98-95A4AA1AEC07}"/>
                </a:ext>
              </a:extLst>
            </p:cNvPr>
            <p:cNvSpPr txBox="1"/>
            <p:nvPr/>
          </p:nvSpPr>
          <p:spPr>
            <a:xfrm>
              <a:off x="2633447" y="3881951"/>
              <a:ext cx="92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4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8CE53-E99F-4FA8-900F-A1ECCF1A5815}"/>
                </a:ext>
              </a:extLst>
            </p:cNvPr>
            <p:cNvSpPr txBox="1"/>
            <p:nvPr/>
          </p:nvSpPr>
          <p:spPr>
            <a:xfrm>
              <a:off x="1228081" y="4251283"/>
              <a:ext cx="92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5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FBE839-7B0F-4762-B392-AC039EDEEE29}"/>
                </a:ext>
              </a:extLst>
            </p:cNvPr>
            <p:cNvSpPr txBox="1"/>
            <p:nvPr/>
          </p:nvSpPr>
          <p:spPr>
            <a:xfrm>
              <a:off x="1066800" y="3827771"/>
              <a:ext cx="92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615756A-305B-4E9E-B133-5AB222F7AA93}"/>
              </a:ext>
            </a:extLst>
          </p:cNvPr>
          <p:cNvSpPr txBox="1"/>
          <p:nvPr/>
        </p:nvSpPr>
        <p:spPr>
          <a:xfrm>
            <a:off x="2462128" y="4537545"/>
            <a:ext cx="49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53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AE5497-02B9-4C83-A99A-C79CC83AD53E}"/>
              </a:ext>
            </a:extLst>
          </p:cNvPr>
          <p:cNvSpPr txBox="1"/>
          <p:nvPr/>
        </p:nvSpPr>
        <p:spPr>
          <a:xfrm>
            <a:off x="485775" y="276225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큐브 시스템 </a:t>
            </a:r>
            <a:r>
              <a:rPr lang="en-US" altLang="ko-KR" dirty="0"/>
              <a:t>- </a:t>
            </a:r>
            <a:r>
              <a:rPr lang="ko-KR" altLang="en-US" dirty="0"/>
              <a:t>변수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C8222-18B7-4A23-B7D3-B7982BAE0941}"/>
              </a:ext>
            </a:extLst>
          </p:cNvPr>
          <p:cNvSpPr txBox="1"/>
          <p:nvPr/>
        </p:nvSpPr>
        <p:spPr>
          <a:xfrm>
            <a:off x="485775" y="962025"/>
            <a:ext cx="101886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Enum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eName</a:t>
            </a:r>
            <a:endParaRPr lang="en-US" altLang="ko-KR" sz="1200" dirty="0"/>
          </a:p>
          <a:p>
            <a:r>
              <a:rPr lang="en-US" altLang="ko-KR" sz="1200" dirty="0"/>
              <a:t>Int Spot (</a:t>
            </a:r>
            <a:r>
              <a:rPr lang="ko-KR" altLang="en-US" sz="1200" dirty="0"/>
              <a:t>주사위 눈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Enum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eTargetPriorty</a:t>
            </a:r>
            <a:r>
              <a:rPr lang="en-US" altLang="ko-KR" sz="1200" dirty="0"/>
              <a:t> – Front, Rear, Random, </a:t>
            </a:r>
            <a:r>
              <a:rPr lang="en-US" altLang="ko-KR" sz="1200" dirty="0" err="1"/>
              <a:t>MaxHp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minHp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hpRatio</a:t>
            </a:r>
            <a:r>
              <a:rPr lang="en-US" altLang="ko-KR" sz="1200" dirty="0"/>
              <a:t>, close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Enum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atkType</a:t>
            </a:r>
            <a:r>
              <a:rPr lang="en-US" altLang="ko-KR" sz="1200" dirty="0"/>
              <a:t> (</a:t>
            </a:r>
            <a:r>
              <a:rPr lang="ko-KR" altLang="en-US" sz="1200" dirty="0"/>
              <a:t>일반공격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스플래쉬</a:t>
            </a:r>
            <a:r>
              <a:rPr lang="en-US" altLang="ko-KR" sz="1200" dirty="0"/>
              <a:t>, </a:t>
            </a:r>
            <a:r>
              <a:rPr lang="ko-KR" altLang="en-US" sz="1200" dirty="0"/>
              <a:t>관통형 등등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Buff(bitflag)	</a:t>
            </a:r>
            <a:r>
              <a:rPr lang="en-US" altLang="ko-KR" sz="1200" dirty="0" err="1"/>
              <a:t>atkEffect</a:t>
            </a:r>
            <a:r>
              <a:rPr lang="en-US" altLang="ko-KR" sz="1200" dirty="0"/>
              <a:t> (</a:t>
            </a:r>
            <a:r>
              <a:rPr lang="ko-KR" altLang="en-US" sz="1200" dirty="0"/>
              <a:t>공격에 어떤 버프 묻어나갈지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Float dmg</a:t>
            </a:r>
          </a:p>
          <a:p>
            <a:r>
              <a:rPr lang="en-US" altLang="ko-KR" sz="1200" dirty="0"/>
              <a:t>Float</a:t>
            </a:r>
            <a:r>
              <a:rPr lang="ko-KR" altLang="en-US" sz="1200" dirty="0"/>
              <a:t> </a:t>
            </a:r>
            <a:r>
              <a:rPr lang="en-US" altLang="ko-KR" sz="1200" dirty="0" err="1"/>
              <a:t>criticalPercent</a:t>
            </a:r>
            <a:endParaRPr lang="en-US" altLang="ko-KR" sz="1200" dirty="0"/>
          </a:p>
          <a:p>
            <a:r>
              <a:rPr lang="en-US" altLang="ko-KR" sz="1200" dirty="0"/>
              <a:t>Float </a:t>
            </a:r>
            <a:r>
              <a:rPr lang="en-US" altLang="ko-KR" sz="1200" dirty="0" err="1"/>
              <a:t>atkSpd</a:t>
            </a:r>
            <a:r>
              <a:rPr lang="en-US" altLang="ko-KR" sz="1200" dirty="0"/>
              <a:t> (fulltime, </a:t>
            </a:r>
            <a:r>
              <a:rPr lang="en-US" altLang="ko-KR" sz="1200" dirty="0" err="1"/>
              <a:t>curTime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Float </a:t>
            </a:r>
            <a:r>
              <a:rPr lang="en-US" altLang="ko-KR" sz="1200" dirty="0" err="1"/>
              <a:t>curCooltime</a:t>
            </a:r>
            <a:r>
              <a:rPr lang="en-US" altLang="ko-KR" sz="1200" dirty="0"/>
              <a:t> / Float </a:t>
            </a:r>
            <a:r>
              <a:rPr lang="en-US" altLang="ko-KR" sz="1200" dirty="0" err="1"/>
              <a:t>fullCoolTime</a:t>
            </a:r>
            <a:r>
              <a:rPr lang="en-US" altLang="ko-KR" sz="1200" dirty="0"/>
              <a:t> (</a:t>
            </a:r>
            <a:r>
              <a:rPr lang="ko-KR" altLang="en-US" sz="1200" dirty="0"/>
              <a:t>특수 효과 </a:t>
            </a:r>
            <a:r>
              <a:rPr lang="ko-KR" altLang="en-US" sz="1200" dirty="0" err="1"/>
              <a:t>쿨타임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Float</a:t>
            </a:r>
            <a:r>
              <a:rPr lang="ko-KR" altLang="en-US" sz="1200" dirty="0"/>
              <a:t> </a:t>
            </a:r>
            <a:r>
              <a:rPr lang="en-US" altLang="ko-KR" sz="1200" dirty="0" err="1"/>
              <a:t>curDuration</a:t>
            </a:r>
            <a:r>
              <a:rPr lang="ko-KR" altLang="en-US" sz="1200" dirty="0"/>
              <a:t>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en-US" altLang="ko-KR" sz="1200" dirty="0"/>
              <a:t>float</a:t>
            </a:r>
            <a:r>
              <a:rPr lang="ko-KR" altLang="en-US" sz="1200" dirty="0"/>
              <a:t> </a:t>
            </a:r>
            <a:r>
              <a:rPr lang="en-US" altLang="ko-KR" sz="1200" dirty="0" err="1"/>
              <a:t>fullDuration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특수 효과 지속시간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Buff </a:t>
            </a:r>
            <a:r>
              <a:rPr lang="en-US" altLang="ko-KR" sz="1200" dirty="0" err="1"/>
              <a:t>specialEffect</a:t>
            </a:r>
            <a:r>
              <a:rPr lang="en-US" altLang="ko-KR" sz="1200" dirty="0"/>
              <a:t> (</a:t>
            </a:r>
            <a:r>
              <a:rPr lang="en-US" altLang="ko-KR" sz="1200" dirty="0" err="1"/>
              <a:t>increaseDmg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Slow… 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55CDA2-4253-41BE-96B4-03856219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2" y="5242654"/>
            <a:ext cx="3096057" cy="150516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048CC06-E119-4E5A-8E30-B498AD51DC4A}"/>
              </a:ext>
            </a:extLst>
          </p:cNvPr>
          <p:cNvGrpSpPr/>
          <p:nvPr/>
        </p:nvGrpSpPr>
        <p:grpSpPr>
          <a:xfrm>
            <a:off x="3495675" y="5134293"/>
            <a:ext cx="3291101" cy="1613521"/>
            <a:chOff x="345174" y="4819650"/>
            <a:chExt cx="3291101" cy="161352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008D4D-AE7F-499D-B9C8-75E76842E9D5}"/>
                </a:ext>
              </a:extLst>
            </p:cNvPr>
            <p:cNvGrpSpPr/>
            <p:nvPr/>
          </p:nvGrpSpPr>
          <p:grpSpPr>
            <a:xfrm>
              <a:off x="345174" y="4819650"/>
              <a:ext cx="3291101" cy="1613521"/>
              <a:chOff x="290298" y="3182407"/>
              <a:chExt cx="3291101" cy="161352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AECC7FC-BE21-43EA-8ECE-59F54272E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298" y="3290768"/>
                <a:ext cx="3077004" cy="150516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4C9C49-12ED-4B0F-92E6-DCBCEEED3188}"/>
                  </a:ext>
                </a:extLst>
              </p:cNvPr>
              <p:cNvSpPr txBox="1"/>
              <p:nvPr/>
            </p:nvSpPr>
            <p:spPr>
              <a:xfrm>
                <a:off x="290298" y="3182407"/>
                <a:ext cx="923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1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46396B-FD42-428E-B709-98784134D6FA}"/>
                  </a:ext>
                </a:extLst>
              </p:cNvPr>
              <p:cNvSpPr txBox="1"/>
              <p:nvPr/>
            </p:nvSpPr>
            <p:spPr>
              <a:xfrm>
                <a:off x="2657474" y="3337307"/>
                <a:ext cx="923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2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789C34-8E66-41C2-9B98-95A4AA1AEC07}"/>
                  </a:ext>
                </a:extLst>
              </p:cNvPr>
              <p:cNvSpPr txBox="1"/>
              <p:nvPr/>
            </p:nvSpPr>
            <p:spPr>
              <a:xfrm>
                <a:off x="2633447" y="3881951"/>
                <a:ext cx="923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4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18CE53-E99F-4FA8-900F-A1ECCF1A5815}"/>
                  </a:ext>
                </a:extLst>
              </p:cNvPr>
              <p:cNvSpPr txBox="1"/>
              <p:nvPr/>
            </p:nvSpPr>
            <p:spPr>
              <a:xfrm>
                <a:off x="1228081" y="4251283"/>
                <a:ext cx="923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5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FBE839-7B0F-4762-B392-AC039EDEEE29}"/>
                  </a:ext>
                </a:extLst>
              </p:cNvPr>
              <p:cNvSpPr txBox="1"/>
              <p:nvPr/>
            </p:nvSpPr>
            <p:spPr>
              <a:xfrm>
                <a:off x="1066800" y="3827771"/>
                <a:ext cx="923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3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15756A-305B-4E9E-B133-5AB222F7AA93}"/>
                </a:ext>
              </a:extLst>
            </p:cNvPr>
            <p:cNvSpPr txBox="1"/>
            <p:nvPr/>
          </p:nvSpPr>
          <p:spPr>
            <a:xfrm>
              <a:off x="2477639" y="5930645"/>
              <a:ext cx="490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91DAD57-8B2E-4A74-9DBF-BF46C84D62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71" b="25872"/>
          <a:stretch/>
        </p:blipFill>
        <p:spPr>
          <a:xfrm>
            <a:off x="6840140" y="3471370"/>
            <a:ext cx="228978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4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E89C14-5152-45BA-8649-38FDF720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06" y="766762"/>
            <a:ext cx="2178194" cy="5324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A4DCE4-1A07-432F-9D9B-CA62C3B158CC}"/>
              </a:ext>
            </a:extLst>
          </p:cNvPr>
          <p:cNvSpPr txBox="1"/>
          <p:nvPr/>
        </p:nvSpPr>
        <p:spPr>
          <a:xfrm>
            <a:off x="485775" y="276225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큐브 시스템</a:t>
            </a:r>
            <a:r>
              <a:rPr lang="en-US" altLang="ko-KR" dirty="0"/>
              <a:t>2</a:t>
            </a:r>
            <a:r>
              <a:rPr lang="ko-KR" altLang="en-US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E5DF4-D616-4D68-8098-FC269518A1CE}"/>
              </a:ext>
            </a:extLst>
          </p:cNvPr>
          <p:cNvSpPr txBox="1"/>
          <p:nvPr/>
        </p:nvSpPr>
        <p:spPr>
          <a:xfrm>
            <a:off x="2666198" y="766762"/>
            <a:ext cx="906699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등급 시스템</a:t>
            </a:r>
            <a:r>
              <a:rPr lang="en-US" altLang="ko-KR" sz="1600" dirty="0"/>
              <a:t> : </a:t>
            </a:r>
            <a:r>
              <a:rPr lang="ko-KR" altLang="en-US" sz="1600" dirty="0"/>
              <a:t>일단 </a:t>
            </a:r>
            <a:r>
              <a:rPr lang="en-US" altLang="ko-KR" sz="1600" dirty="0"/>
              <a:t>1</a:t>
            </a:r>
            <a:r>
              <a:rPr lang="ko-KR" altLang="en-US" sz="1600" dirty="0"/>
              <a:t>차 개발 목적에서는 없음</a:t>
            </a:r>
            <a:r>
              <a:rPr lang="en-US" altLang="ko-KR" sz="1600" dirty="0"/>
              <a:t>(</a:t>
            </a:r>
            <a:r>
              <a:rPr lang="ko-KR" altLang="en-US" sz="1600" dirty="0"/>
              <a:t>일반</a:t>
            </a:r>
            <a:r>
              <a:rPr lang="en-US" altLang="ko-KR" sz="1600" dirty="0"/>
              <a:t>, </a:t>
            </a:r>
            <a:r>
              <a:rPr lang="ko-KR" altLang="en-US" sz="1600" dirty="0"/>
              <a:t>희귀</a:t>
            </a:r>
            <a:r>
              <a:rPr lang="en-US" altLang="ko-KR" sz="1600" dirty="0"/>
              <a:t>, </a:t>
            </a:r>
            <a:r>
              <a:rPr lang="ko-KR" altLang="en-US" sz="1600" dirty="0"/>
              <a:t>영웅</a:t>
            </a:r>
            <a:r>
              <a:rPr lang="en-US" altLang="ko-KR" sz="1600" dirty="0"/>
              <a:t>, </a:t>
            </a:r>
            <a:r>
              <a:rPr lang="ko-KR" altLang="en-US" sz="1600" dirty="0"/>
              <a:t>전설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큐브 레벨 시스템 </a:t>
            </a:r>
            <a:r>
              <a:rPr lang="en-US" altLang="ko-KR" sz="1600" dirty="0"/>
              <a:t>: </a:t>
            </a:r>
            <a:r>
              <a:rPr lang="ko-KR" altLang="en-US" sz="1600" dirty="0"/>
              <a:t>일단 </a:t>
            </a:r>
            <a:r>
              <a:rPr lang="en-US" altLang="ko-KR" sz="1600" dirty="0"/>
              <a:t>1</a:t>
            </a:r>
            <a:r>
              <a:rPr lang="ko-KR" altLang="en-US" sz="1600" dirty="0"/>
              <a:t>차 개발 목적에서는 없음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</a:t>
            </a:r>
            <a:r>
              <a:rPr lang="en-US" altLang="ko-KR" sz="1600" dirty="0"/>
              <a:t>(</a:t>
            </a:r>
            <a:r>
              <a:rPr lang="ko-KR" altLang="en-US" sz="1600" dirty="0"/>
              <a:t>주사위 점 개수</a:t>
            </a:r>
            <a:r>
              <a:rPr lang="en-US" altLang="ko-KR" sz="1600" dirty="0"/>
              <a:t>)</a:t>
            </a:r>
            <a:r>
              <a:rPr lang="ko-KR" altLang="en-US" sz="1600" dirty="0"/>
              <a:t> 시스템 </a:t>
            </a:r>
            <a:r>
              <a:rPr lang="en-US" altLang="ko-KR" sz="1600" dirty="0"/>
              <a:t>: </a:t>
            </a:r>
            <a:r>
              <a:rPr lang="ko-KR" altLang="en-US" sz="1600" dirty="0"/>
              <a:t>기본적으로 생성시 </a:t>
            </a:r>
            <a:r>
              <a:rPr lang="en-US" altLang="ko-KR" sz="1600" dirty="0"/>
              <a:t>1</a:t>
            </a:r>
            <a:r>
              <a:rPr lang="ko-KR" altLang="en-US" sz="1600" dirty="0"/>
              <a:t>개의 눈 </a:t>
            </a:r>
            <a:r>
              <a:rPr lang="en-US" altLang="ko-KR" sz="1600" dirty="0"/>
              <a:t>(6</a:t>
            </a:r>
            <a:r>
              <a:rPr lang="ko-KR" altLang="en-US" sz="1600" dirty="0"/>
              <a:t>면에 점 개수가 </a:t>
            </a:r>
            <a:r>
              <a:rPr lang="en-US" altLang="ko-KR" sz="1600" dirty="0"/>
              <a:t>1</a:t>
            </a:r>
            <a:r>
              <a:rPr lang="ko-KR" altLang="en-US" sz="1600" dirty="0"/>
              <a:t>개씩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		- </a:t>
            </a:r>
            <a:r>
              <a:rPr lang="ko-KR" altLang="en-US" sz="1600" dirty="0"/>
              <a:t>스테이지에서 같은 종류</a:t>
            </a:r>
            <a:r>
              <a:rPr lang="en-US" altLang="ko-KR" sz="1600" dirty="0"/>
              <a:t>, </a:t>
            </a:r>
            <a:r>
              <a:rPr lang="ko-KR" altLang="en-US" sz="1600" dirty="0"/>
              <a:t>같은 개수의 눈을 가진 큐브를 </a:t>
            </a:r>
            <a:endParaRPr lang="en-US" altLang="ko-KR" sz="1600" dirty="0"/>
          </a:p>
          <a:p>
            <a:r>
              <a:rPr lang="en-US" altLang="ko-KR" sz="1600" dirty="0"/>
              <a:t>		  </a:t>
            </a:r>
            <a:r>
              <a:rPr lang="ko-KR" altLang="en-US" sz="1600" dirty="0"/>
              <a:t>드래그앤 드롭으로 합치면 </a:t>
            </a:r>
            <a:endParaRPr lang="en-US" altLang="ko-KR" sz="1600" dirty="0"/>
          </a:p>
          <a:p>
            <a:r>
              <a:rPr lang="en-US" altLang="ko-KR" sz="1600" dirty="0"/>
              <a:t>		  </a:t>
            </a:r>
            <a:r>
              <a:rPr lang="ko-KR" altLang="en-US" sz="1600" dirty="0"/>
              <a:t>해당 위치에서 눈의 개수가 하나 증가한</a:t>
            </a:r>
            <a:endParaRPr lang="en-US" altLang="ko-KR" sz="1600" dirty="0"/>
          </a:p>
          <a:p>
            <a:r>
              <a:rPr lang="en-US" altLang="ko-KR" sz="1600" dirty="0"/>
              <a:t>		 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랜덤한</a:t>
            </a:r>
            <a:r>
              <a:rPr lang="ko-KR" altLang="en-US" sz="1600" dirty="0"/>
              <a:t> 큐브로 업그레이드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		- </a:t>
            </a:r>
            <a:r>
              <a:rPr lang="ko-KR" altLang="en-US" sz="1600" dirty="0"/>
              <a:t>총 </a:t>
            </a:r>
            <a:r>
              <a:rPr lang="en-US" altLang="ko-KR" sz="1600" dirty="0"/>
              <a:t>7</a:t>
            </a:r>
            <a:r>
              <a:rPr lang="ko-KR" altLang="en-US" sz="1600" dirty="0"/>
              <a:t>단계</a:t>
            </a:r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	  -  </a:t>
            </a:r>
            <a:r>
              <a:rPr lang="ko-KR" altLang="en-US" sz="1600" dirty="0"/>
              <a:t>눈 개수 </a:t>
            </a:r>
            <a:r>
              <a:rPr lang="en-US" altLang="ko-KR" sz="1600" dirty="0"/>
              <a:t>: 1-2-3-4-5-6-</a:t>
            </a:r>
            <a:r>
              <a:rPr lang="ko-KR" altLang="en-US" sz="1600" dirty="0"/>
              <a:t>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공격력 시스템 </a:t>
            </a:r>
            <a:r>
              <a:rPr lang="en-US" altLang="ko-KR" sz="1600" dirty="0"/>
              <a:t>: (</a:t>
            </a:r>
            <a:r>
              <a:rPr lang="ko-KR" altLang="en-US" sz="1600" dirty="0"/>
              <a:t>기본 공격력 </a:t>
            </a:r>
            <a:r>
              <a:rPr lang="en-US" altLang="ko-KR" sz="1600" dirty="0"/>
              <a:t>+ (</a:t>
            </a:r>
            <a:r>
              <a:rPr lang="ko-KR" altLang="en-US" sz="1600" dirty="0"/>
              <a:t>업그레이드시 증가 공격력 </a:t>
            </a:r>
            <a:r>
              <a:rPr lang="en-US" altLang="ko-KR" sz="1600" dirty="0"/>
              <a:t>*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강화수치</a:t>
            </a:r>
            <a:r>
              <a:rPr lang="en-US" altLang="ko-KR" sz="1600" dirty="0"/>
              <a:t>))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		- </a:t>
            </a:r>
            <a:r>
              <a:rPr lang="ko-KR" altLang="en-US" sz="1600" dirty="0"/>
              <a:t>치명타시 공격력 </a:t>
            </a:r>
            <a:r>
              <a:rPr lang="en-US" altLang="ko-KR" sz="1600" dirty="0"/>
              <a:t>2</a:t>
            </a:r>
            <a:r>
              <a:rPr lang="ko-KR" altLang="en-US" sz="1600" dirty="0"/>
              <a:t>배 </a:t>
            </a:r>
            <a:r>
              <a:rPr lang="en-US" altLang="ko-KR" sz="1600" dirty="0"/>
              <a:t>(</a:t>
            </a:r>
            <a:r>
              <a:rPr lang="ko-KR" altLang="en-US" sz="1600" dirty="0"/>
              <a:t>큐브마다 조금 다름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		- </a:t>
            </a:r>
            <a:r>
              <a:rPr lang="ko-KR" altLang="en-US" sz="1600" dirty="0"/>
              <a:t>주사위의 눈 개수에 따라 한번 공격할 때 생성되는 총알의 개수 다름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			-&gt; 7</a:t>
            </a:r>
            <a:r>
              <a:rPr lang="ko-KR" altLang="en-US" sz="1600" dirty="0"/>
              <a:t>단계</a:t>
            </a:r>
            <a:r>
              <a:rPr lang="en-US" altLang="ko-KR" sz="1600" dirty="0"/>
              <a:t>,</a:t>
            </a:r>
            <a:r>
              <a:rPr lang="ko-KR" altLang="en-US" sz="1600" dirty="0"/>
              <a:t> 즉 별의 경우 </a:t>
            </a:r>
            <a:r>
              <a:rPr lang="en-US" altLang="ko-KR" sz="1600" dirty="0"/>
              <a:t>6</a:t>
            </a:r>
            <a:r>
              <a:rPr lang="ko-KR" altLang="en-US" sz="1600" dirty="0"/>
              <a:t>발보다 더 강한공격으로 업그레이드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		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282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A84B9-4F07-4EC5-A70F-2536958288F6}"/>
              </a:ext>
            </a:extLst>
          </p:cNvPr>
          <p:cNvSpPr txBox="1"/>
          <p:nvPr/>
        </p:nvSpPr>
        <p:spPr>
          <a:xfrm>
            <a:off x="495877" y="247650"/>
            <a:ext cx="43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 방식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AFB8B0-A478-40F3-B4F2-69D733F7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06" y="766762"/>
            <a:ext cx="2178194" cy="532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14F76-77CB-4EB2-8620-4E0D049BBA0A}"/>
              </a:ext>
            </a:extLst>
          </p:cNvPr>
          <p:cNvSpPr txBox="1"/>
          <p:nvPr/>
        </p:nvSpPr>
        <p:spPr>
          <a:xfrm>
            <a:off x="2790825" y="944704"/>
            <a:ext cx="5674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원하는 종류의 큐브 </a:t>
            </a:r>
            <a:r>
              <a:rPr lang="en-US" altLang="ko-KR" dirty="0"/>
              <a:t>3</a:t>
            </a:r>
            <a:r>
              <a:rPr lang="ko-KR" altLang="en-US" dirty="0"/>
              <a:t>개 선택 후 게임 플레이가능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구현하는 큐브 종류가 적음으로 그에 따라 개수 제한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59BFE9-DDE0-403F-8768-4C76D6D4C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13" y="2033057"/>
            <a:ext cx="1821873" cy="445346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33FDF6-E4E2-49E9-B2AD-F117AFC8DFC4}"/>
              </a:ext>
            </a:extLst>
          </p:cNvPr>
          <p:cNvCxnSpPr/>
          <p:nvPr/>
        </p:nvCxnSpPr>
        <p:spPr>
          <a:xfrm flipV="1">
            <a:off x="2038350" y="4076700"/>
            <a:ext cx="1876425" cy="476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4399C0-A28E-4AAC-9EF4-A9C67DDF26EE}"/>
              </a:ext>
            </a:extLst>
          </p:cNvPr>
          <p:cNvSpPr txBox="1"/>
          <p:nvPr/>
        </p:nvSpPr>
        <p:spPr>
          <a:xfrm>
            <a:off x="2561143" y="3261539"/>
            <a:ext cx="119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큐브 </a:t>
            </a:r>
            <a:endParaRPr lang="en-US" altLang="ko-KR" dirty="0"/>
          </a:p>
          <a:p>
            <a:r>
              <a:rPr lang="ko-KR" altLang="en-US" dirty="0" err="1"/>
              <a:t>클릭시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AD051-7D17-4B43-841F-3459FC804EC7}"/>
              </a:ext>
            </a:extLst>
          </p:cNvPr>
          <p:cNvSpPr txBox="1"/>
          <p:nvPr/>
        </p:nvSpPr>
        <p:spPr>
          <a:xfrm>
            <a:off x="6036468" y="2615208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백그라운드 </a:t>
            </a:r>
            <a:r>
              <a:rPr lang="ko-KR" altLang="en-US" dirty="0" err="1"/>
              <a:t>블러</a:t>
            </a:r>
            <a:r>
              <a:rPr lang="ko-KR" altLang="en-US" dirty="0"/>
              <a:t> 처리 후 </a:t>
            </a:r>
            <a:endParaRPr lang="en-US" altLang="ko-KR" dirty="0"/>
          </a:p>
          <a:p>
            <a:r>
              <a:rPr lang="ko-KR" altLang="en-US" dirty="0"/>
              <a:t>선택한 큐브의 상세 정보</a:t>
            </a:r>
          </a:p>
        </p:txBody>
      </p:sp>
    </p:spTree>
    <p:extLst>
      <p:ext uri="{BB962C8B-B14F-4D97-AF65-F5344CB8AC3E}">
        <p14:creationId xmlns:p14="http://schemas.microsoft.com/office/powerpoint/2010/main" val="300629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6E1D9C6-A112-4E56-A7BE-8EDE3237E7BE}"/>
              </a:ext>
            </a:extLst>
          </p:cNvPr>
          <p:cNvGrpSpPr/>
          <p:nvPr/>
        </p:nvGrpSpPr>
        <p:grpSpPr>
          <a:xfrm>
            <a:off x="495877" y="965200"/>
            <a:ext cx="2805545" cy="3502025"/>
            <a:chOff x="210127" y="1870075"/>
            <a:chExt cx="2805545" cy="35020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97311E8-C2F2-4189-B453-B4D3D8F68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574" b="12592"/>
            <a:stretch/>
          </p:blipFill>
          <p:spPr>
            <a:xfrm>
              <a:off x="210127" y="2228850"/>
              <a:ext cx="2805545" cy="31432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82B8D6-6211-449C-939A-11A96F165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92" b="82176"/>
            <a:stretch/>
          </p:blipFill>
          <p:spPr>
            <a:xfrm>
              <a:off x="210127" y="1870075"/>
              <a:ext cx="2805545" cy="35877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F236FE-42B1-43FF-BA22-6E2804606220}"/>
              </a:ext>
            </a:extLst>
          </p:cNvPr>
          <p:cNvSpPr txBox="1"/>
          <p:nvPr/>
        </p:nvSpPr>
        <p:spPr>
          <a:xfrm>
            <a:off x="495877" y="247650"/>
            <a:ext cx="439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 방식 </a:t>
            </a:r>
            <a:r>
              <a:rPr lang="en-US" altLang="ko-KR" dirty="0"/>
              <a:t>(</a:t>
            </a:r>
            <a:r>
              <a:rPr lang="ko-KR" altLang="en-US" dirty="0" err="1"/>
              <a:t>솔플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37BAC12-C62E-48DC-AE0D-44576B1AE029}"/>
              </a:ext>
            </a:extLst>
          </p:cNvPr>
          <p:cNvSpPr/>
          <p:nvPr/>
        </p:nvSpPr>
        <p:spPr>
          <a:xfrm rot="10800000">
            <a:off x="884526" y="3104501"/>
            <a:ext cx="2143125" cy="35877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49B9D5E-A182-451F-AF8E-05272959B447}"/>
              </a:ext>
            </a:extLst>
          </p:cNvPr>
          <p:cNvSpPr/>
          <p:nvPr/>
        </p:nvSpPr>
        <p:spPr>
          <a:xfrm rot="16200000">
            <a:off x="-725199" y="2393950"/>
            <a:ext cx="2143125" cy="35877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D54F9BC-F438-4E93-A562-E81C7EC015FA}"/>
              </a:ext>
            </a:extLst>
          </p:cNvPr>
          <p:cNvSpPr/>
          <p:nvPr/>
        </p:nvSpPr>
        <p:spPr>
          <a:xfrm>
            <a:off x="854653" y="1518443"/>
            <a:ext cx="2202872" cy="35877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B9AC56-D721-4C04-97D7-2E278BA5CBFC}"/>
              </a:ext>
            </a:extLst>
          </p:cNvPr>
          <p:cNvSpPr/>
          <p:nvPr/>
        </p:nvSpPr>
        <p:spPr>
          <a:xfrm>
            <a:off x="3075348" y="1323975"/>
            <a:ext cx="512474" cy="5124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도착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3B7D22-3E08-439E-AF3E-A68981A4A2DD}"/>
              </a:ext>
            </a:extLst>
          </p:cNvPr>
          <p:cNvSpPr/>
          <p:nvPr/>
        </p:nvSpPr>
        <p:spPr>
          <a:xfrm>
            <a:off x="3075348" y="2950803"/>
            <a:ext cx="512474" cy="5124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시작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79709F-0525-4A87-AE70-ED1C54CA5B47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88948" y="1993900"/>
            <a:ext cx="9956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AC21FA-F655-49A1-B70C-4A702B4C7EF5}"/>
              </a:ext>
            </a:extLst>
          </p:cNvPr>
          <p:cNvSpPr txBox="1"/>
          <p:nvPr/>
        </p:nvSpPr>
        <p:spPr>
          <a:xfrm>
            <a:off x="3784600" y="1732290"/>
            <a:ext cx="191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원래는 </a:t>
            </a:r>
            <a:r>
              <a:rPr lang="en-US" altLang="ko-KR" sz="1400" dirty="0"/>
              <a:t>3*5</a:t>
            </a:r>
            <a:r>
              <a:rPr lang="ko-KR" altLang="en-US" sz="1400" dirty="0"/>
              <a:t>이지만</a:t>
            </a:r>
            <a:endParaRPr lang="en-US" altLang="ko-KR" sz="1400" dirty="0"/>
          </a:p>
          <a:p>
            <a:r>
              <a:rPr lang="en-US" altLang="ko-KR" sz="1400" dirty="0"/>
              <a:t>3*4</a:t>
            </a:r>
            <a:r>
              <a:rPr lang="ko-KR" altLang="en-US" sz="1400" dirty="0"/>
              <a:t>로 줄이기</a:t>
            </a:r>
            <a:endParaRPr lang="en-US" altLang="ko-KR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61C7F3-40FD-4E8F-AD68-4D103C92643F}"/>
              </a:ext>
            </a:extLst>
          </p:cNvPr>
          <p:cNvSpPr/>
          <p:nvPr/>
        </p:nvSpPr>
        <p:spPr>
          <a:xfrm>
            <a:off x="704850" y="3835400"/>
            <a:ext cx="2451100" cy="5124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03A3C2-6C37-4501-BA33-E72AE15E3EA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155950" y="4083054"/>
            <a:ext cx="354444" cy="62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712353-52ED-4271-B1BB-CB071D8E343D}"/>
              </a:ext>
            </a:extLst>
          </p:cNvPr>
          <p:cNvSpPr txBox="1"/>
          <p:nvPr/>
        </p:nvSpPr>
        <p:spPr>
          <a:xfrm>
            <a:off x="3510394" y="3759884"/>
            <a:ext cx="2344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여기서 큐브</a:t>
            </a:r>
            <a:endParaRPr lang="en-US" altLang="ko-KR" sz="1200" dirty="0"/>
          </a:p>
          <a:p>
            <a:r>
              <a:rPr lang="ko-KR" altLang="en-US" sz="1200" dirty="0"/>
              <a:t>업그레이드 가능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총 </a:t>
            </a:r>
            <a:r>
              <a:rPr lang="en-US" altLang="ko-KR" sz="1200" dirty="0"/>
              <a:t>4</a:t>
            </a:r>
            <a:r>
              <a:rPr lang="ko-KR" altLang="en-US" sz="1200" dirty="0"/>
              <a:t>단계</a:t>
            </a:r>
            <a:endParaRPr lang="en-US" altLang="ko-KR" sz="1200" dirty="0"/>
          </a:p>
          <a:p>
            <a:r>
              <a:rPr lang="en-US" altLang="ko-KR" sz="1200" dirty="0"/>
              <a:t>100-&gt;200-&gt;400-&gt;800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0F071-9A15-4749-9F8B-F40F76E8A3CF}"/>
              </a:ext>
            </a:extLst>
          </p:cNvPr>
          <p:cNvSpPr txBox="1"/>
          <p:nvPr/>
        </p:nvSpPr>
        <p:spPr>
          <a:xfrm>
            <a:off x="644453" y="3429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351089-FF5F-4005-8C9C-CD68ABC30A92}"/>
              </a:ext>
            </a:extLst>
          </p:cNvPr>
          <p:cNvSpPr txBox="1"/>
          <p:nvPr/>
        </p:nvSpPr>
        <p:spPr>
          <a:xfrm>
            <a:off x="1447078" y="342855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1B44E9-82AD-41F7-BFFF-BB7476558574}"/>
              </a:ext>
            </a:extLst>
          </p:cNvPr>
          <p:cNvSpPr/>
          <p:nvPr/>
        </p:nvSpPr>
        <p:spPr>
          <a:xfrm>
            <a:off x="1003300" y="1877218"/>
            <a:ext cx="1785648" cy="10735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8C8C05-FF38-435A-8276-7D02563A9950}"/>
              </a:ext>
            </a:extLst>
          </p:cNvPr>
          <p:cNvSpPr txBox="1"/>
          <p:nvPr/>
        </p:nvSpPr>
        <p:spPr>
          <a:xfrm>
            <a:off x="3874222" y="3236664"/>
            <a:ext cx="210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번 </a:t>
            </a:r>
            <a:r>
              <a:rPr lang="en-US" altLang="ko-KR" sz="1400" dirty="0"/>
              <a:t>: </a:t>
            </a:r>
            <a:r>
              <a:rPr lang="ko-KR" altLang="en-US" sz="1400" dirty="0"/>
              <a:t>현재 보유중인 </a:t>
            </a:r>
            <a:r>
              <a:rPr lang="en-US" altLang="ko-KR" sz="1400" dirty="0"/>
              <a:t>SP</a:t>
            </a:r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번 </a:t>
            </a:r>
            <a:r>
              <a:rPr lang="en-US" altLang="ko-KR" sz="1400" dirty="0"/>
              <a:t>: </a:t>
            </a:r>
            <a:r>
              <a:rPr lang="ko-KR" altLang="en-US" sz="1400" dirty="0"/>
              <a:t>랜덤 큐브 생성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1D6063-F71C-467E-A6C5-263BDE35AECC}"/>
              </a:ext>
            </a:extLst>
          </p:cNvPr>
          <p:cNvSpPr/>
          <p:nvPr/>
        </p:nvSpPr>
        <p:spPr>
          <a:xfrm>
            <a:off x="715205" y="3358501"/>
            <a:ext cx="1494595" cy="40138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6E5B1E0-7894-48D6-AA53-A08C17E0DEEF}"/>
              </a:ext>
            </a:extLst>
          </p:cNvPr>
          <p:cNvCxnSpPr/>
          <p:nvPr/>
        </p:nvCxnSpPr>
        <p:spPr>
          <a:xfrm>
            <a:off x="2209800" y="3587750"/>
            <a:ext cx="157480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D15ABCBF-F5BB-4547-A553-CACA0A9A209A}"/>
              </a:ext>
            </a:extLst>
          </p:cNvPr>
          <p:cNvSpPr/>
          <p:nvPr/>
        </p:nvSpPr>
        <p:spPr>
          <a:xfrm>
            <a:off x="495877" y="2829509"/>
            <a:ext cx="512475" cy="51247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3E66A2-9C96-4CA5-8CA1-26D16165F8B2}"/>
              </a:ext>
            </a:extLst>
          </p:cNvPr>
          <p:cNvSpPr txBox="1"/>
          <p:nvPr/>
        </p:nvSpPr>
        <p:spPr>
          <a:xfrm>
            <a:off x="492630" y="1078882"/>
            <a:ext cx="100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몬스터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진행방향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078783-192D-47B8-BF99-18200175D652}"/>
              </a:ext>
            </a:extLst>
          </p:cNvPr>
          <p:cNvGrpSpPr/>
          <p:nvPr/>
        </p:nvGrpSpPr>
        <p:grpSpPr>
          <a:xfrm>
            <a:off x="5042261" y="763518"/>
            <a:ext cx="1053739" cy="512475"/>
            <a:chOff x="4927961" y="566407"/>
            <a:chExt cx="1053739" cy="51247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E9A69A3-FB53-48B6-9538-97A198B711A8}"/>
                </a:ext>
              </a:extLst>
            </p:cNvPr>
            <p:cNvSpPr/>
            <p:nvPr/>
          </p:nvSpPr>
          <p:spPr>
            <a:xfrm>
              <a:off x="4927961" y="566407"/>
              <a:ext cx="512475" cy="512475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66E4CB6-6ACA-455F-9C85-6CEC672E350C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 flipV="1">
              <a:off x="5440436" y="822644"/>
              <a:ext cx="541264" cy="1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5B278DA-9DF1-4A9E-B89A-38FC1B0CD340}"/>
              </a:ext>
            </a:extLst>
          </p:cNvPr>
          <p:cNvSpPr txBox="1"/>
          <p:nvPr/>
        </p:nvSpPr>
        <p:spPr>
          <a:xfrm>
            <a:off x="6096000" y="327259"/>
            <a:ext cx="53195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적 또한 간단한 도형</a:t>
            </a:r>
            <a:endParaRPr lang="en-US" altLang="ko-KR" sz="1400" dirty="0"/>
          </a:p>
          <a:p>
            <a:r>
              <a:rPr lang="ko-KR" altLang="en-US" sz="1400" dirty="0"/>
              <a:t>자신의 체력이 적혀 있음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특수 몬스터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보스몹</a:t>
            </a:r>
            <a:r>
              <a:rPr lang="en-US" altLang="ko-KR" sz="1400" dirty="0"/>
              <a:t>)</a:t>
            </a:r>
            <a:r>
              <a:rPr lang="ko-KR" altLang="en-US" sz="1400" dirty="0"/>
              <a:t>같은 경우</a:t>
            </a:r>
            <a:endParaRPr lang="en-US" altLang="ko-KR" sz="1400" dirty="0"/>
          </a:p>
          <a:p>
            <a:r>
              <a:rPr lang="ko-KR" altLang="en-US" sz="1400" dirty="0"/>
              <a:t>다른 </a:t>
            </a:r>
            <a:r>
              <a:rPr lang="ko-KR" altLang="en-US" sz="1400" dirty="0" err="1"/>
              <a:t>프롭들</a:t>
            </a:r>
            <a:r>
              <a:rPr lang="ko-KR" altLang="en-US" sz="1400" dirty="0"/>
              <a:t> 달려 있거나 사이즈 달리해서 구분 가능하도록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DBD766-0CA4-48DD-9C2B-3E38AB07A103}"/>
              </a:ext>
            </a:extLst>
          </p:cNvPr>
          <p:cNvSpPr txBox="1"/>
          <p:nvPr/>
        </p:nvSpPr>
        <p:spPr>
          <a:xfrm>
            <a:off x="6096000" y="1877218"/>
            <a:ext cx="609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큐브의 눈 개수 </a:t>
            </a:r>
            <a:r>
              <a:rPr lang="en-US" altLang="ko-KR" sz="1400" dirty="0"/>
              <a:t>= </a:t>
            </a:r>
            <a:r>
              <a:rPr lang="ko-KR" altLang="en-US" sz="1400" dirty="0"/>
              <a:t>현재 큐브의 단계</a:t>
            </a:r>
            <a:endParaRPr lang="en-US" altLang="ko-KR" sz="1400" dirty="0"/>
          </a:p>
          <a:p>
            <a:r>
              <a:rPr lang="en-US" altLang="ko-KR" sz="1400" dirty="0"/>
              <a:t>	-&gt; </a:t>
            </a:r>
            <a:r>
              <a:rPr lang="ko-KR" altLang="en-US" sz="1400" dirty="0"/>
              <a:t>기본 공격 스타일의 큐브는 눈의 개수만큼 공격 횟수 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스테이지에서 같은 종류</a:t>
            </a:r>
            <a:r>
              <a:rPr lang="en-US" altLang="ko-KR" sz="1400" dirty="0"/>
              <a:t>, </a:t>
            </a:r>
            <a:r>
              <a:rPr lang="ko-KR" altLang="en-US" sz="1400" dirty="0"/>
              <a:t>같은 개수의 눈을 가진 큐브를 </a:t>
            </a:r>
            <a:endParaRPr lang="en-US" altLang="ko-KR" sz="1400" dirty="0"/>
          </a:p>
          <a:p>
            <a:r>
              <a:rPr lang="ko-KR" altLang="en-US" sz="1400" dirty="0"/>
              <a:t>드래그앤 드롭으로 합치면 </a:t>
            </a:r>
            <a:endParaRPr lang="en-US" altLang="ko-KR" sz="1400" dirty="0"/>
          </a:p>
          <a:p>
            <a:r>
              <a:rPr lang="ko-KR" altLang="en-US" sz="1400" dirty="0"/>
              <a:t>해당 위치에서 눈의 개수가 하나 증가한</a:t>
            </a:r>
            <a:endParaRPr lang="en-US" altLang="ko-KR" sz="1400" dirty="0"/>
          </a:p>
          <a:p>
            <a:r>
              <a:rPr lang="ko-KR" altLang="en-US" sz="1400" dirty="0" err="1"/>
              <a:t>랜덤한</a:t>
            </a:r>
            <a:r>
              <a:rPr lang="ko-KR" altLang="en-US" sz="1400" dirty="0"/>
              <a:t> 큐브로 업그레이드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325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F33266-07B6-4339-B79F-D2A6D48B2F80}"/>
              </a:ext>
            </a:extLst>
          </p:cNvPr>
          <p:cNvSpPr txBox="1"/>
          <p:nvPr/>
        </p:nvSpPr>
        <p:spPr>
          <a:xfrm>
            <a:off x="827773" y="433137"/>
            <a:ext cx="341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쉐이더</a:t>
            </a:r>
            <a:r>
              <a:rPr lang="ko-KR" altLang="en-US" dirty="0"/>
              <a:t> 응용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5FE40-33B8-4012-847D-172898062D9D}"/>
              </a:ext>
            </a:extLst>
          </p:cNvPr>
          <p:cNvSpPr txBox="1"/>
          <p:nvPr/>
        </p:nvSpPr>
        <p:spPr>
          <a:xfrm>
            <a:off x="587141" y="1357162"/>
            <a:ext cx="399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적 몬스터 죽으면 </a:t>
            </a:r>
            <a:r>
              <a:rPr lang="ko-KR" altLang="en-US" dirty="0" err="1"/>
              <a:t>디졸브</a:t>
            </a:r>
            <a:r>
              <a:rPr lang="ko-KR" altLang="en-US" dirty="0"/>
              <a:t>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A7D72-1F6B-4DD6-94B8-1DC2967AC492}"/>
              </a:ext>
            </a:extLst>
          </p:cNvPr>
          <p:cNvSpPr txBox="1"/>
          <p:nvPr/>
        </p:nvSpPr>
        <p:spPr>
          <a:xfrm>
            <a:off x="2438400" y="173611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혹은 박살나는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AE515-C5E7-4441-B4EC-F36BAB3A238C}"/>
              </a:ext>
            </a:extLst>
          </p:cNvPr>
          <p:cNvSpPr txBox="1"/>
          <p:nvPr/>
        </p:nvSpPr>
        <p:spPr>
          <a:xfrm>
            <a:off x="587141" y="2782669"/>
            <a:ext cx="559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큐브 </a:t>
            </a:r>
            <a:r>
              <a:rPr lang="ko-KR" altLang="en-US" dirty="0" err="1"/>
              <a:t>조합시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큐브 특수 효과 </a:t>
            </a:r>
            <a:r>
              <a:rPr lang="ko-KR" altLang="en-US" dirty="0" err="1"/>
              <a:t>발동시</a:t>
            </a:r>
            <a:r>
              <a:rPr lang="ko-KR" altLang="en-US" dirty="0"/>
              <a:t> 알맞은 </a:t>
            </a:r>
            <a:r>
              <a:rPr lang="ko-KR" altLang="en-US" dirty="0" err="1"/>
              <a:t>쉐이더</a:t>
            </a:r>
            <a:r>
              <a:rPr lang="ko-KR" altLang="en-US" dirty="0"/>
              <a:t> 사용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ECD11-BC1E-46E9-8617-FD835DAC4081}"/>
              </a:ext>
            </a:extLst>
          </p:cNvPr>
          <p:cNvSpPr txBox="1"/>
          <p:nvPr/>
        </p:nvSpPr>
        <p:spPr>
          <a:xfrm>
            <a:off x="413886" y="3869356"/>
            <a:ext cx="870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보스몹</a:t>
            </a:r>
            <a:r>
              <a:rPr lang="ko-KR" altLang="en-US" dirty="0"/>
              <a:t> 중 큐브 공격하는 애로 큐브가 박살나도 적 몬스터와 </a:t>
            </a:r>
            <a:r>
              <a:rPr lang="ko-KR" altLang="en-US"/>
              <a:t>같은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590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584</Words>
  <Application>Microsoft Office PowerPoint</Application>
  <PresentationFormat>와이드스크린</PresentationFormat>
  <Paragraphs>101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전근희</dc:creator>
  <cp:lastModifiedBy>전근희</cp:lastModifiedBy>
  <cp:revision>25</cp:revision>
  <dcterms:created xsi:type="dcterms:W3CDTF">2022-10-21T06:05:39Z</dcterms:created>
  <dcterms:modified xsi:type="dcterms:W3CDTF">2022-10-27T15:46:55Z</dcterms:modified>
</cp:coreProperties>
</file>